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4" r:id="rId5"/>
    <p:sldId id="27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4" d="100"/>
          <a:sy n="84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84DCFE70-832D-4037-919A-CDF79A2D9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2F1568CF-5DAE-42CA-B90D-60622CA41B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54EA12-39E9-4A5D-B0D0-DD4D613D2BAC}" type="datetime1">
              <a:rPr lang="pl-PL" smtClean="0"/>
              <a:t>2021-05-12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67554CE-2393-4700-B8D7-2B3F8F9C17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1B821F7-34F1-4CBB-A985-1541800B24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3F5973-BE6F-46C7-A547-CC6A5087F9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97895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56451-0E46-4CA6-A584-4502D3C208B1}" type="datetime1">
              <a:rPr lang="pl-PL" smtClean="0"/>
              <a:pPr/>
              <a:t>2021-05-12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6456DE3-4E01-4AFD-AD42-42312842ED8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pl-PL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 useBgFill="1">
        <p:nvSpPr>
          <p:cNvPr id="10" name="Prostokąt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ostokąt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ostokąt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20" name="Data — symbol zastępczy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5AA613CC-CEC5-4ADD-931A-0FAE95A934D9}" type="datetime1">
              <a:rPr lang="pl-PL" noProof="0" smtClean="0"/>
              <a:t>2021-05-12</a:t>
            </a:fld>
            <a:endParaRPr lang="pl-PL" noProof="0"/>
          </a:p>
        </p:txBody>
      </p:sp>
      <p:sp>
        <p:nvSpPr>
          <p:cNvPr id="21" name="Stopka — symbol zastępczy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22" name="Numer slajdu — symbol zastępczy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8B449-95E6-4201-9907-29FC201561E3}" type="datetime1">
              <a:rPr lang="pl-PL" noProof="0" smtClean="0"/>
              <a:t>2021-05-12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 useBgFill="1">
        <p:nvSpPr>
          <p:cNvPr id="23" name="Prostokąt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ostokąt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ostokąt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Łącznik prosty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1443FAD-538C-4553-B1C3-4586BBC9FC6F}" type="datetime1">
              <a:rPr lang="pl-PL" noProof="0" smtClean="0"/>
              <a:t>2021-05-12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451FE5-BDC6-4C69-8C5D-AF3C2159A66F}" type="datetime1">
              <a:rPr lang="pl-PL" noProof="0" smtClean="0"/>
              <a:t>2021-05-12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56E095-5DD3-481F-A962-1BD6763C45A8}" type="datetime1">
              <a:rPr lang="pl-PL" noProof="0" smtClean="0"/>
              <a:t>2021-05-12</a:t>
            </a:fld>
            <a:endParaRPr lang="pl-PL" noProof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D82A2B-8F8A-4E34-AD4B-F75F84107754}" type="datetime1">
              <a:rPr lang="pl-PL" noProof="0" smtClean="0"/>
              <a:t>2021-05-12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F347E9-18C7-455F-9A52-33BED888CCB7}" type="datetime1">
              <a:rPr lang="pl-PL" noProof="0" smtClean="0"/>
              <a:t>2021-05-12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noProof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8" name="Data — symbol zastępczy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CE72CFA-4F7E-473F-8ED7-B93E6C8AEC5B}" type="datetime1">
              <a:rPr lang="pl-PL" noProof="0" smtClean="0"/>
              <a:t>2021-05-12</a:t>
            </a:fld>
            <a:endParaRPr lang="pl-PL" noProof="0"/>
          </a:p>
        </p:txBody>
      </p:sp>
      <p:sp>
        <p:nvSpPr>
          <p:cNvPr id="9" name="Stopka — symbol zastępczy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pl-PL" noProof="0"/>
          </a:p>
        </p:txBody>
      </p:sp>
      <p:sp>
        <p:nvSpPr>
          <p:cNvPr id="11" name="Numer slajdu — symbol zastępczy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braz — symbol zastępczy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1AE5C2E5-C7A1-46C2-9897-AA28BFCDA0BF}" type="datetime1">
              <a:rPr lang="pl-PL" noProof="0" smtClean="0"/>
              <a:t>2021-05-12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ostokąt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7" name="Prostokąt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ostokąt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721AA2BD-FC86-4C2C-A2D0-513E18F5A6A6}" type="datetime1">
              <a:rPr lang="pl-PL" noProof="0" smtClean="0"/>
              <a:t>2021-05-12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myloview.pl/fototapeta-starozytny-teatr-grecki-nr-C6C9FE" TargetMode="External"/><Relationship Id="rId13" Type="http://schemas.openxmlformats.org/officeDocument/2006/relationships/hyperlink" Target="https://klp.pl/antygona/a-7222.html" TargetMode="External"/><Relationship Id="rId3" Type="http://schemas.openxmlformats.org/officeDocument/2006/relationships/hyperlink" Target="http://www.polskiprawnik.pl/teatr-grecki-cz-2-anthesteria/" TargetMode="External"/><Relationship Id="rId7" Type="http://schemas.openxmlformats.org/officeDocument/2006/relationships/hyperlink" Target="https://encyklopedia.pwn.pl/" TargetMode="External"/><Relationship Id="rId12" Type="http://schemas.openxmlformats.org/officeDocument/2006/relationships/hyperlink" Target="https://www.starozytnosc.info/teatr-grecki/" TargetMode="External"/><Relationship Id="rId2" Type="http://schemas.openxmlformats.org/officeDocument/2006/relationships/hyperlink" Target="https://pl.wikipedia.org/wiki/Wikipedia:Strona_g%C5%82%C3%B3w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odreczniki.pl/a/historia-teatru-w-starozytnej-grecji-i-rzymie/D2kjjRHxm" TargetMode="External"/><Relationship Id="rId11" Type="http://schemas.openxmlformats.org/officeDocument/2006/relationships/hyperlink" Target="https://sciaga.pl/tag/wielka-trojka-tragikow-greckich/" TargetMode="External"/><Relationship Id="rId5" Type="http://schemas.openxmlformats.org/officeDocument/2006/relationships/hyperlink" Target="https://sites.google.com/site/antycznagrecjaklasa1e/teatr-antyczny/aktorzy-i-stroje" TargetMode="External"/><Relationship Id="rId10" Type="http://schemas.openxmlformats.org/officeDocument/2006/relationships/hyperlink" Target="https://aleklasa.pl/gimnazjum/c269-powtorka-z-polskiego/c315-antyk/tworcy-tragedii-greckiej" TargetMode="External"/><Relationship Id="rId4" Type="http://schemas.openxmlformats.org/officeDocument/2006/relationships/hyperlink" Target="https://numimarket.pl/7-epidauros-teatr-grecki---historia-teatru-_371163" TargetMode="External"/><Relationship Id="rId9" Type="http://schemas.openxmlformats.org/officeDocument/2006/relationships/hyperlink" Target="https://eszkola.pl/jezyk-polski/budowa-teatru-greckiego-23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ilustracje z kwiatami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 useBgFill="1">
        <p:nvSpPr>
          <p:cNvPr id="73" name="Prostokąt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Prostokąt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 rtlCol="0">
            <a:normAutofit/>
          </a:bodyPr>
          <a:lstStyle/>
          <a:p>
            <a:r>
              <a:rPr lang="pl-PL" sz="6800" dirty="0"/>
              <a:t>Teatr STAROŻYTNEJ GRECJI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pl-PL" sz="1800" dirty="0"/>
              <a:t>Dominik Ćwiąkała</a:t>
            </a:r>
          </a:p>
        </p:txBody>
      </p:sp>
      <p:sp>
        <p:nvSpPr>
          <p:cNvPr id="77" name="Prostokąt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Łącznik prosty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Łącznik prosty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D3A72A-84F9-461F-8C52-3EF3A927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EURYPIDES (OK. 486-406 p.n.e.)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0971ED-A93A-4143-A4CB-523AC74A0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140" y="2103120"/>
            <a:ext cx="5358100" cy="4414638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NAJMŁODSZY Z TRZECH WIELKICH TRAGIKÓW GRECKICH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ZNACZNIE OGRANICZYŁ ZNACZENIE CHÓRU NA RZECZ AKTORÓW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PRZYKŁADAŁ DUŻA ROLĘ DO STORNY MUZYCZNEJ, SZCZEGÓLNIE DO PARTII SOLOWYCH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WPROWADZIŁ SZEREG RÓL KOBIECYCH, INTERESOWAŁ SIĘ BARDZO ICH PSYCHIKĄ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POMNIEJSZAŁ ROLĘ FATUM NA RZECZ ROLI UCZUĆ LUDZKICH I ICH NAMIĘTNOŚCI, Z TEGO POWODU OSKARŻANO GO O BEZBOŻNOŚĆ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JĘZYK TRAGEDII JEST BARDZIEJ NTURALNY, A MNEJ ARCHAICZNY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NAPISAŁ OKOŁO 80 TRAGEDII, PRZETRWAŁO 17, M.IN. </a:t>
            </a:r>
            <a:r>
              <a:rPr lang="pl-PL" sz="1800" i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ELEKTRA, FELICJANKI, MEDEA</a:t>
            </a:r>
            <a:endParaRPr lang="pl-PL" sz="2000" i="1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99267DC-22B7-4503-B76D-DD86253B29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0257" y="1600893"/>
            <a:ext cx="3687195" cy="4614513"/>
          </a:xfrm>
        </p:spPr>
      </p:pic>
    </p:spTree>
    <p:extLst>
      <p:ext uri="{BB962C8B-B14F-4D97-AF65-F5344CB8AC3E}">
        <p14:creationId xmlns:p14="http://schemas.microsoft.com/office/powerpoint/2010/main" val="533374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75D126-3B2D-40CB-86FA-07F50A2F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ARYSTOFANES (445-385 p.n.e.)</a:t>
            </a:r>
            <a:br>
              <a:rPr lang="pl-PL" sz="4400" kern="150" dirty="0"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8E6DB0-BD45-44D8-84E1-D80386AB3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874" y="2103120"/>
            <a:ext cx="5379366" cy="4382740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JEDEN Z NAJWYBITNIEJSZYCH TWÓRCÓW KOMEDII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PORUSZAŁ NAJWAŻNIEJSZE PROBLEMY ÓWCZESNEGO ŻYCIA, NIE SZCZĘDZIŁ SATYRY O CHARAKTERZE POLITYCZNYM I SPOŁECZNYM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KRYTYKOWAŁ TEŻ SWOICH KOLEGÓW PO FACHU, W SZCZEGÓLNOŚCI TRAGIKÓW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JEGO DZIEŁA BYŁY PEŁNE FANTASTYKI, KOMIZMU, NIEOCZEKIWANYCH SYTUACJI, A JĘZYK BOGATY, BARWNY I DOSADNY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BYŁ ZAGORZAŁYM OBROŃCĄ NIŻSZYCH WARSTW SPOŁECZNYCH, PIĘTNOWAŁ BOGACTWO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NAPISAŁ OKOŁO 40 KOMEDII, Z KTÓRYCH ZACHOWAŁO SIĘ 11, NP. </a:t>
            </a:r>
            <a:r>
              <a:rPr lang="pl-PL" sz="1800" i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CHMURY, ŻABY, RYCERZE</a:t>
            </a:r>
            <a:endParaRPr lang="pl-PL" sz="2000" i="1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07F8664-36BA-419F-960A-95DC32C29D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6630" y="1467293"/>
            <a:ext cx="3046903" cy="4614513"/>
          </a:xfrm>
        </p:spPr>
      </p:pic>
    </p:spTree>
    <p:extLst>
      <p:ext uri="{BB962C8B-B14F-4D97-AF65-F5344CB8AC3E}">
        <p14:creationId xmlns:p14="http://schemas.microsoft.com/office/powerpoint/2010/main" val="399906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EA9BBB-8F72-489E-882F-22E305095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PODSUMOWANIE</a:t>
            </a:r>
            <a:br>
              <a:rPr lang="pl-PL" sz="4400" kern="150" dirty="0"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D00F0B-9483-467F-A9BA-7E6FD0020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507" y="2103119"/>
            <a:ext cx="5368733" cy="4425271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TEATR WYWODZI SIĘ ZE ŚWIĄT BOGA DIONIZOSA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 POCZĄTKU DZIELIŁ SIĘ NA TRAGEDIE I KOMEDIE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MOGLI W NIM GRAĆ TYLKO MĘŻCZYŹNI, NAWET ROLE KOBIECE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UBRANI BYLI ONI W DŁUGIE SZATY, KOTURNY, A NA TWARZACH NOSILI MASKI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WYSTĘPOWALI W AMFITEATRZE, KTÓRY BYŁ BUDOWANY U PODNÓZA WZGÓRZ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NAJŁYNNIEJSZYMI TWÓRCAMI STAROŻYTNIMI BYLI AJSCHYLOS, SOFOKLES, EURYPIDES I ARYSTOFANES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TO JEDEN Z FUNDAMENTÓW NASZEGO EUROPEJSKIEGO DZIEDZICTWA KULTUROWEGO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JEST UWAŻANY ZA NAJWAŻNIEJSZĄ I BARDZO POŻYTECZNĄ ROZRYWKĘ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2D6773FA-854E-4769-B68F-A995371FAB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8232" y="2200940"/>
            <a:ext cx="5753293" cy="3523891"/>
          </a:xfrm>
        </p:spPr>
      </p:pic>
    </p:spTree>
    <p:extLst>
      <p:ext uri="{BB962C8B-B14F-4D97-AF65-F5344CB8AC3E}">
        <p14:creationId xmlns:p14="http://schemas.microsoft.com/office/powerpoint/2010/main" val="675002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CE317D2-09ED-48D7-AD08-7232155E6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 za uwagę 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9825B7EC-D74F-4C3B-8C7D-3CD3817F95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Dominik Ćwiąkała</a:t>
            </a:r>
          </a:p>
        </p:txBody>
      </p:sp>
    </p:spTree>
    <p:extLst>
      <p:ext uri="{BB962C8B-B14F-4D97-AF65-F5344CB8AC3E}">
        <p14:creationId xmlns:p14="http://schemas.microsoft.com/office/powerpoint/2010/main" val="37492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254819-FA14-4A1F-91F6-457A6B84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A4085F-FE1A-41F4-B32B-8A1D8D570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10" y="1634490"/>
            <a:ext cx="10816590" cy="4914900"/>
          </a:xfrm>
        </p:spPr>
        <p:txBody>
          <a:bodyPr/>
          <a:lstStyle/>
          <a:p>
            <a:r>
              <a:rPr lang="pl-PL" dirty="0">
                <a:hlinkClick r:id="rId2"/>
              </a:rPr>
              <a:t>https://pl.wikipedia.org/wiki/Wikipedia:Strona_g%C5%82%C3%B3wna</a:t>
            </a:r>
            <a:endParaRPr lang="pl-PL" dirty="0"/>
          </a:p>
          <a:p>
            <a:r>
              <a:rPr lang="pl-PL" dirty="0">
                <a:hlinkClick r:id="rId3"/>
              </a:rPr>
              <a:t>http://www.polskiprawnik.pl/teatr-grecki-cz-2-anthesteria/</a:t>
            </a:r>
            <a:endParaRPr lang="pl-PL" dirty="0"/>
          </a:p>
          <a:p>
            <a:r>
              <a:rPr lang="pl-PL" dirty="0">
                <a:hlinkClick r:id="rId4"/>
              </a:rPr>
              <a:t>https://numimarket.pl/7-epidauros-teatr-grecki---historia-teatru-_371163</a:t>
            </a:r>
            <a:endParaRPr lang="pl-PL" dirty="0"/>
          </a:p>
          <a:p>
            <a:r>
              <a:rPr lang="pl-PL" dirty="0">
                <a:hlinkClick r:id="rId5"/>
              </a:rPr>
              <a:t>https://sites.google.com/site/antycznagrecjaklasa1e/teatr-antyczny/aktorzy-i-stroje</a:t>
            </a:r>
            <a:endParaRPr lang="pl-PL" dirty="0"/>
          </a:p>
          <a:p>
            <a:r>
              <a:rPr lang="pl-PL" dirty="0">
                <a:hlinkClick r:id="rId6"/>
              </a:rPr>
              <a:t>https://epodreczniki.pl/a/historia-teatru-w-starozytnej-grecji-i-rzymie/D2kjjRHxm</a:t>
            </a:r>
            <a:endParaRPr lang="pl-PL" dirty="0"/>
          </a:p>
          <a:p>
            <a:r>
              <a:rPr lang="pl-PL" dirty="0">
                <a:hlinkClick r:id="rId7"/>
              </a:rPr>
              <a:t>https://encyklopedia.pwn.pl/</a:t>
            </a:r>
            <a:endParaRPr lang="pl-PL" dirty="0"/>
          </a:p>
          <a:p>
            <a:r>
              <a:rPr lang="pl-PL" dirty="0">
                <a:hlinkClick r:id="rId8"/>
              </a:rPr>
              <a:t>https://myloview.pl/fototapeta-starozytny-teatr-grecki-nr-C6C9FE</a:t>
            </a:r>
            <a:endParaRPr lang="pl-PL" dirty="0"/>
          </a:p>
          <a:p>
            <a:r>
              <a:rPr lang="pl-PL" dirty="0">
                <a:hlinkClick r:id="rId9"/>
              </a:rPr>
              <a:t>https://eszkola.pl/jezyk-polski/budowa-teatru-greckiego-23.html</a:t>
            </a:r>
            <a:endParaRPr lang="pl-PL" dirty="0"/>
          </a:p>
          <a:p>
            <a:r>
              <a:rPr lang="pl-PL" dirty="0">
                <a:hlinkClick r:id="rId10"/>
              </a:rPr>
              <a:t>https://aleklasa.pl/gimnazjum/c269-powtorka-z-polskiego/c315-antyk/tworcy-tragedii-greckiej</a:t>
            </a:r>
            <a:endParaRPr lang="pl-PL" dirty="0"/>
          </a:p>
          <a:p>
            <a:r>
              <a:rPr lang="pl-PL" dirty="0">
                <a:hlinkClick r:id="rId11"/>
              </a:rPr>
              <a:t>https://sciaga.pl/tag/wielka-trojka-tragikow-greckich/</a:t>
            </a:r>
            <a:endParaRPr lang="pl-PL" dirty="0"/>
          </a:p>
          <a:p>
            <a:r>
              <a:rPr lang="pl-PL" dirty="0">
                <a:hlinkClick r:id="rId12"/>
              </a:rPr>
              <a:t>https://www.starozytnosc.info/teatr-grecki/</a:t>
            </a:r>
            <a:endParaRPr lang="pl-PL" dirty="0"/>
          </a:p>
          <a:p>
            <a:r>
              <a:rPr lang="pl-PL" dirty="0">
                <a:hlinkClick r:id="rId13"/>
              </a:rPr>
              <a:t>https://klp.pl/antygona/a-7222.html</a:t>
            </a:r>
            <a:endParaRPr lang="pl-PL" dirty="0"/>
          </a:p>
          <a:p>
            <a:r>
              <a:rPr lang="pl-PL" dirty="0"/>
              <a:t>https://sites.google.com/site/antycznagrecjaklasa1e/teatr-antyczny/aktorzy-i-stroje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8345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76A952-583B-4CBF-8D8E-6E7E988B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JAK NARODZIŁ SIĘ TEATR W GRECJI</a:t>
            </a:r>
            <a:br>
              <a:rPr lang="pl-PL" sz="4400" kern="150" dirty="0"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B78C67-A02C-4872-AA9B-1201AC0A7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772" y="1773510"/>
            <a:ext cx="5443161" cy="4712349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POWSTAŁ OKOŁO VI w. p.n.e.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WYWODZI SIĘ ZE ŚWIĄT BOGA DIONIZOSA, ZWANYCH DIONIZJAMI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DIONIZJE OBCHODZONO DWA RAZY W ROKU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WIOSNA – DIONIZJE WIELKIE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JESIEŃ – DIONIZJE MAŁE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 CZASIE TEGO ŚWIĘTA BAWIONO SIĘ, ULICAMI SZEDŁ ORSZAK LUDZI PRZEBRANYCH ZA KOZŁY, KTÓRZY ŚPIEWALI PIEŚNI ZWANE DYTYRAMBAMI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POTEM DO CHÓRU DOŁĄCZYŁ OPOWIADACZ, TZW. KORFEUSZ- WYPOWIADAŁ NAJTRUDNIEJSZE KWESTIE ORAZ PROWADZIŁ DIALOG Z CHÓREM (UWAŻA SIĘ GO ZA PIERWSZEGO AKTORA)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POCZĄTKOWO CHÓR ŚPIEWAŁ PIEŚNI ZWIĄZANE TYLKO Z BOGIEM DIONIZOSEM, Z CZASEM WPROWADZONO INNE WĄTKI, CO WYMUSIŁO POJAWIENIE SIĘ POSTACI UBRANYCH INACZEJ NIŻ W CAPY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 KONIEC CHÓR, KORFEUSZA I INNYCH AKTORÓW UMIESZCZONO W JEDNYM MIEJSCU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 TAK POWSTAŁ TEATR…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EA6DC3C-2406-4BBD-B88B-1C33BE84C6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237479"/>
            <a:ext cx="5617016" cy="3357044"/>
          </a:xfrm>
        </p:spPr>
      </p:pic>
    </p:spTree>
    <p:extLst>
      <p:ext uri="{BB962C8B-B14F-4D97-AF65-F5344CB8AC3E}">
        <p14:creationId xmlns:p14="http://schemas.microsoft.com/office/powerpoint/2010/main" val="131215741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75658A7D-379A-4A55-B57E-E5F62D33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TRAGEDIA:</a:t>
            </a: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F8911C3-2F37-4679-A7E1-9DFEB65AD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3135" y="2014195"/>
            <a:ext cx="5202865" cy="4450400"/>
          </a:xfrm>
        </p:spPr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WYNALAZCĘ UWAŻA SIĘ TESPISA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WEDŁUG STAROŻYTNYCH GREKÓW BYŁA NAJWYŻSZĄ FORMĄ SZTUKI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NAZWA WYWODZI SIĘ ZE SŁOW TRAGOM – KOIOŁ I ODE – PIEŚŃ I PIERWOTNIE OZNACZAŁA PIEŚŃ KOZŁÓW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AKCJĘ TRAGEDII STANOWIŁO STARCIE GŁÓWNEGO BOHATERA Z FATUM, KTÓRE UDAREMNIAŁO JEGO DĄŻENIA I OSTATECZNIE SPROWADZAŁO NA NIEGO ZGUBĘ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POSTACI MIAŁ WZBUDZAĆ U WIDZÓW STRACH I LITOŚĆ, A W KONSEKWENCJI POZWOLIĆ PRZEŻYĆ ZBIOROWE OCZYSZCZENIE DUSZY, NAUCZYĆ ODRÓŻNIĆ DOBRO OD ZŁA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CECHOWAŁA JĄ JEDNOŚĆ MIEJSCA, CZASU I AKCJI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SCENIE, OPRÓCZ CHÓRU, WYSTĘPOWAŁO TRZECH AKTORÓW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SKŁADAŁA SIĘ Z KILKU CZĘŚCI – PROLOGOS, PARODOS, EPEISODION, STASIMON, EXODOS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TWORZYLI JĄ GŁOWNIE AJSCHYLOS, SOFOKLES, EURYPIDES</a:t>
            </a:r>
          </a:p>
          <a:p>
            <a:endParaRPr lang="pl-PL" dirty="0"/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C1EC30D6-DE15-4B8D-933D-DAC34B65D3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5559" y="2014194"/>
            <a:ext cx="5719457" cy="3791183"/>
          </a:xfrm>
        </p:spPr>
      </p:pic>
    </p:spTree>
    <p:extLst>
      <p:ext uri="{BB962C8B-B14F-4D97-AF65-F5344CB8AC3E}">
        <p14:creationId xmlns:p14="http://schemas.microsoft.com/office/powerpoint/2010/main" val="34477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1B24F0-6380-452A-8F94-9A571D83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KOMEDIA: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283503-00FF-4D9A-BA68-732004654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5029200" cy="4372108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JEGO ŹRÓDŁEM BYŁY SATYRYCZNE PIEŚNI ŚPIEWANE PODCZAS ZABAW LUDOWYCH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SAMYM POCZĄTKU UWAŻANA BYŁA ZA GORSZĄ LITERATURĘ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WYWODZI SIĘ Z DWOCH GRECKICH SŁÓW KOSMOS – HUCZNY POCHÓW I ODE - PIEŚŃ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WEDGŁUG GRECKIEJ MITOLOGII MUZĄ BYŁA TALIA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MIAŁA CHARAKTER POGODNY, Z WESOŁYM ZAKOŃCZENIEM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DOTYCZYŁA ŻYCIA CODZIENNEGO LUB POLITYCZNEGO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SKŁADAŁA SIĘ Z PROLOGU, AGONU I PARABASISU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TWÓRCAMI BYLI MIĘDZY INNYMI ARYSTOFANES, ANTYFANES, FILEMON, MEANDER 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D595966-BFFF-4F86-8E1B-02DCF49A52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4971" y="1328394"/>
            <a:ext cx="3898601" cy="4663806"/>
          </a:xfrm>
        </p:spPr>
      </p:pic>
    </p:spTree>
    <p:extLst>
      <p:ext uri="{BB962C8B-B14F-4D97-AF65-F5344CB8AC3E}">
        <p14:creationId xmlns:p14="http://schemas.microsoft.com/office/powerpoint/2010/main" val="6100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1232CF-6028-4DDC-B0B1-3332D34A1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TEATR STAROGRECKI</a:t>
            </a: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FF309D-146B-4275-BE48-396AE4CEE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875" y="2103120"/>
            <a:ext cx="5943600" cy="4446536"/>
          </a:xfrm>
        </p:spPr>
        <p:txBody>
          <a:bodyPr>
            <a:normAutofit fontScale="32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SZTUKI TEATRELNE W STROŻYTNEJ GRECJI BYŁY WYSTAWIANE POCZĄTKOWO NA AGORZE, PÓŹNIEJ W AMFITEATRACH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AMFITEATR MUSIAŁ BYĆ DUŻY, PONIEWAŻ PONOWAŁA DEMOKRACJA I KAŻDY MIAŁ PRAWO DOBRZE SŁYSZEĆ I WIDZIEĆ AKTRÓW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GRECY BUDOWALI GO U STÓP WZGÓRZ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SCENA SKŁADAŁA SIĘ Z TRZECH ELEMENTÓW: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ORCHESTRA</a:t>
            </a:r>
            <a:r>
              <a:rPr lang="pl-P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OKRĄGŁYM LUB WIELOKĄTNYM KSZTAŁCIE, GDZIE ZNAJDOWAŁ SIĘ PRZEWAŻNIE PIĘTNASTOOSOBOWY CHÓR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PROSKENION</a:t>
            </a:r>
            <a:r>
              <a:rPr lang="pl-P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CZYLI DZISIEJSZA SCENA, WTEDY WĄSKIE I PŁASKIE PODWYŻSZENIE TUŻ ZA ORKIESTRĄ, NA KTÓREJ GRALI AKTORZY (NAJWYŻEJ TRZECH)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SKENE</a:t>
            </a:r>
            <a:r>
              <a:rPr lang="pl-P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WYGLĄDZIE ŚWIĄTYNI LUB PAŁACU, BUDYNEK TUŻ ZA SCENĄ, GDZIE PRZEBIERALI SIĘ AKTORZY I GDZIE MIAŁY MIEJSCA SCENY NIE DLA OCZU PUBLICZNOŚCI, NP. SCENA MORDRSTWA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pl-PL" sz="3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THEATRON </a:t>
            </a:r>
            <a:r>
              <a:rPr lang="pl-P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WIDOWNIA, WIDZOWIE ZAJMOWALI MIEJSCA PÓLKOLIŚCIE, POCZĄTKOWO MIEJSCA SIEDZĄCE BYŁY TYLKO DLA DOSTOJNIKÓW, RESZTA STAŁA. Z CZASEM POJAWIŁY SIĘ MIEJSCA DREWNIANE, POTEM KAMIENNE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WSTĘP NA PRZEDSTAWAWIENIA BYŁ WOLNY DLA WSZYSTKICH, NAWET DLA NIEWOLNIKÓW. TYLKO NA KOMEDIE NIE WPUSZCZANO KOBIET I MŁODZIEŻY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3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PIERWSZY KAMIENNY TEATR WYBUDOWANO W ATENACH, MIEŚCIŁ ON 17 TYSIĘCY WIDZÓW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pl-PL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pl-PL" sz="3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A5CFDDAC-37BF-4191-8914-FC8D15697C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4475" y="2307265"/>
            <a:ext cx="5546651" cy="3031169"/>
          </a:xfrm>
        </p:spPr>
      </p:pic>
    </p:spTree>
    <p:extLst>
      <p:ext uri="{BB962C8B-B14F-4D97-AF65-F5344CB8AC3E}">
        <p14:creationId xmlns:p14="http://schemas.microsoft.com/office/powerpoint/2010/main" val="22127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1B9FC2-9D40-42FB-B6E9-8C4D4726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AKTORZY TEATRU GRECKIEGO</a:t>
            </a: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5A3F5E-634E-4035-A836-55AF71682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3405" y="2103120"/>
            <a:ext cx="5411971" cy="4382740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AKTOR TO PODSTAWOWY, TRWAŁY I NACZELNY ELEMENT TEATRU OD SAMEGO POCZĄTKU JEGO ISTNIENIA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PIERWSZEGO AKTORA UWAŻA SIĘ TESPISA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AKTORAMI BYLI WYŁĄCZNIE MĘŻCZYŹNI, GRALI ONI RÓWNIEŻ ROLE KOBIECE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NAJWIĘCEJ NA SCENIE MOGŁO SIĘ POJAWIĆ TRZECH AKTORÓW, O WYDARZENIACH Z UDZIAŁEM WILEU OBÓB OPOWIADAŁ ZWYKLE POSŁANIEC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ZDARZAŁO SIĘ, ŻE W DANYM PREDSTAWIENIU JEDEN AKTOR GRAŁ KILKA RÓL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BYLI UBRANI W: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CHITON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JASKRAWA, LUŻNA SZATA OD SZYI AŻ DO KOSTEK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HIMATION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DŁUGI PŁASZCZ ZARZUCONY NA PRAWE RAMIĘ, NOSZONY W TRAGEDIACH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CHLAMYS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KRÓTKI, BARDZIEJ WIDOCZNY, ZARZUCONY NA LEWE RAMIĘ, NOSZONY W KOMEDIACH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KOTURNY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OBUWIE Z PODESZWAMI ZROBIONYMI Z KILKU WARSTW SKÓRY, DZIĘKI KTÓRYM BYLI BARDZIEJ WIDOCZNI. IM WYŻSZA KOTURNA, TYM WYŻSZY STATUS SPOŁECZNY ODGRYWANEJ ROLI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"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MASKA 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NAJWAŻNIEJSZY ELEMENT, MÓWIŁA JAKĄ AKTOR GRA POSTAĆ, O PŁCI, JEJ WIEKU, CHARAKTERZE, A DZIĘKI SZEROKO OTWARTYM USTOM PEŁNIŁA FUNKCJE AKUSTYCZNĄ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WIELU STAROŻYTNYCH AKTRÓW POZOSTAŁO BEZIMIENNYCH I NIEZNANYCH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B426CA9-7F98-4388-8785-FE06FBEBC2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05627" y="2103120"/>
            <a:ext cx="4710787" cy="3530139"/>
          </a:xfrm>
        </p:spPr>
      </p:pic>
    </p:spTree>
    <p:extLst>
      <p:ext uri="{BB962C8B-B14F-4D97-AF65-F5344CB8AC3E}">
        <p14:creationId xmlns:p14="http://schemas.microsoft.com/office/powerpoint/2010/main" val="2923107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1F40B9-2085-46E8-BCD6-582EE206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TESPIS (VI </a:t>
            </a:r>
            <a:r>
              <a:rPr lang="pl-PL" sz="4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w.p.n.e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721397-5A34-402B-ADD7-074E104376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GRECKI POETA I TRAGIK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WPROWADZIŁ PIERWSZEGO AKTORA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WYSTAWIAŁ SWOJE DRAMATY NA WOZIE, STĄD POWIEDZENIE „WÓZ TESPISA” CZYLI TEATR OBJAZDOWY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PIERWSZĄ TRAGEDIĘ OGŁOSIŁ OK 543 r p.n.e., CO UZNAJE SIĘ ZA POCZĄTEK TRAGEDII GRECKIEJ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NIESTETY NIE ZACHOWAŁY SIĘ ŻADNE ORYGINALNE DZIEŁA TEGO AUTORA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2508A0A-F3A8-4C9A-88E0-616AA65152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55260" y="824534"/>
            <a:ext cx="3802519" cy="5208931"/>
          </a:xfrm>
        </p:spPr>
      </p:pic>
    </p:spTree>
    <p:extLst>
      <p:ext uri="{BB962C8B-B14F-4D97-AF65-F5344CB8AC3E}">
        <p14:creationId xmlns:p14="http://schemas.microsoft.com/office/powerpoint/2010/main" val="78161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960831-B45F-4E14-B934-45A074B88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AJSCHYLOS Z ELEUSIS (525-456 r p.n.e.)</a:t>
            </a:r>
            <a:br>
              <a:rPr lang="pl-PL" sz="4400" kern="150" dirty="0">
                <a:effectLst/>
                <a:latin typeface="Liberation Serif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C44B92-E354-4BDE-B383-F0EADE664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507" y="2014194"/>
            <a:ext cx="5613991" cy="4461034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BYŁ WŁAŚCIWYM TWÓRCĄ TRAGEDII GRECKIEJ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WPROWADZIŁ DRUGIEGO AKTORA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KŁADŁ DUŻY NACISK NA DEKORACJE I STROJE AKTORÓW – POWŁÓCZYSTE SZATY I WYŻSZE KOTURNY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 POCZĄTKU JEGO TRAGEDIE TO GŁOWNIE CHÓR, POTEM ROZWINĄŁ AKCJĘ, WIĘKSZY NACISK POŁOŻYŁ NA BOHATERÓW, WPROWADZIŁ OPISY DOTYCZĄCE WYDARZEŃ ROZGRYWAJĄCYCH SIĘ POZA SCENĄ, ZWRÓCIŁ BACZNIEJSZĄ UWAGĘ NA NASTRÓJ SZTUKI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 SWOICH DRAMATACH OPIERAŁ SIĘ PRZEDE WSZYSTKIM NA MITACH, ALE ODNOSIŁ SIĘ RÓWNIEŻ DO WYDARZEŃ SPOŁECZNYCH I POLITYCZNYCH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 CIĄGU 50-LETNIEJ DZIAŁALNOŚCI TWÓRCZEJ WYSTAWIŁ 70 TRAGEDII I 20 DRAMATÓW SATYROWYCH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AUTOR OKOŁO DZIEWIĘĆDZIESIĘCIU TRAGEDII, Z KTÓRYCH ZACHOWAŁO SIĘ DZIEWIĘĆ, M.IN. </a:t>
            </a:r>
            <a:r>
              <a:rPr lang="pl-PL" sz="1800" i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ORESTEJA, BŁAGALNICE, PERSOWIE</a:t>
            </a:r>
            <a:endParaRPr lang="pl-PL" sz="2000" i="1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72265DF-86E6-46D4-BC86-B147F18D1A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6350" y="1478330"/>
            <a:ext cx="3671282" cy="4461034"/>
          </a:xfrm>
        </p:spPr>
      </p:pic>
    </p:spTree>
    <p:extLst>
      <p:ext uri="{BB962C8B-B14F-4D97-AF65-F5344CB8AC3E}">
        <p14:creationId xmlns:p14="http://schemas.microsoft.com/office/powerpoint/2010/main" val="199666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7597F4-444C-4C20-9F1A-58E8A365C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SOFOKLES (496 – 406 r. p.n.e.)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6C8E7C-560A-41DB-9025-8E923E4F46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2141" y="2014194"/>
            <a:ext cx="5358100" cy="4461034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JEST UWAŻANY ZA JEDNEGO Z NAJWIĘKSZYCH TRAGIKÓW STAROŻYTNEJ GRECJI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SWOJĄ PRZYGODĘ Z DRAMATEM ZACZĄŁ WCZEŚNIE, BO W WIEKU 28 LAT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WPROWADZIŁ TRZECIEGO AKTORA I POSTACIE KOBIECE, ZWIĘKSZYŁ LICZBĘ OSÓB W CHÓRZE Z 12 DO 15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UDOSKONALIŁ DEKORACJE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 SWOICH UTWORACH OGRANICZYŁ ROLĘ BOGÓW, WIĘKSZY NACISK POŁOŻYŁ NA PRZEŻYCIA GŁÓWNYCH BOHATERÓW, JEGO TRAGEDIE BYŁY BARDZIEJ REALISTYCZNE, A POSTACIE CIEKAWE, BARWNE I NATURALNE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TEMATYKĘ CZERPAŁ Z MITÓW TROJAŃSKICH, TEBAŃSKICH I ATEŃSKICH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JAKO PIERWSZY TWÓRCA NIE BRAŁ UDZIAŁU W SWOICH SZTUKACH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STWORZYŁ FORMĘ DRAMATU, KTÓRA PRZETRWAŁA DO XVII W.</a:t>
            </a:r>
            <a:endParaRPr lang="pl-PL" sz="2000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pl-PL" sz="1800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NAPISAŁ OKOŁO 120 DRAMATÓW, DO DZISIAJ PRZETRWAŁO 7, NP. </a:t>
            </a:r>
            <a:r>
              <a:rPr lang="pl-PL" sz="1800" i="1" kern="15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AJAS, ANTYGONA, KRÓL EDYP</a:t>
            </a:r>
            <a:endParaRPr lang="pl-PL" sz="2000" i="1" kern="150" dirty="0">
              <a:effectLst/>
              <a:latin typeface="Liberation Serif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1026" name="Picture 2" descr="Sofokles - biografia, życiorys, ciekawostki, cytaty">
            <a:extLst>
              <a:ext uri="{FF2B5EF4-FFF2-40B4-BE49-F238E27FC236}">
                <a16:creationId xmlns:a16="http://schemas.microsoft.com/office/drawing/2014/main" id="{1DC8C571-CAB3-40FC-816A-552461532F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37" y="1573618"/>
            <a:ext cx="3312590" cy="472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565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85340_TF11531919_Win32.potx" id="{DE69E06C-2399-49C1-B09D-8D7D23B3260C}" vid="{A57D083E-4E99-4B5D-832E-2F6622BD470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Wyblakła bukolika</Template>
  <TotalTime>433</TotalTime>
  <Words>1380</Words>
  <Application>Microsoft Office PowerPoint</Application>
  <PresentationFormat>Panoramiczny</PresentationFormat>
  <Paragraphs>123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2" baseType="lpstr">
      <vt:lpstr>Avenir Next LT Pro</vt:lpstr>
      <vt:lpstr>Avenir Next LT Pro Light</vt:lpstr>
      <vt:lpstr>Calibri</vt:lpstr>
      <vt:lpstr>Garamond</vt:lpstr>
      <vt:lpstr>Liberation Serif</vt:lpstr>
      <vt:lpstr>Symbol</vt:lpstr>
      <vt:lpstr>Wingdings</vt:lpstr>
      <vt:lpstr>SavonVTI</vt:lpstr>
      <vt:lpstr>Teatr STAROŻYTNEJ GRECJI</vt:lpstr>
      <vt:lpstr>JAK NARODZIŁ SIĘ TEATR W GRECJI </vt:lpstr>
      <vt:lpstr>TRAGEDIA: </vt:lpstr>
      <vt:lpstr>KOMEDIA:</vt:lpstr>
      <vt:lpstr>TEATR STAROGRECKI </vt:lpstr>
      <vt:lpstr>AKTORZY TEATRU GRECKIEGO </vt:lpstr>
      <vt:lpstr>TESPIS (VI w.p.n.e) </vt:lpstr>
      <vt:lpstr>AJSCHYLOS Z ELEUSIS (525-456 r p.n.e.) </vt:lpstr>
      <vt:lpstr>SOFOKLES (496 – 406 r. p.n.e.)</vt:lpstr>
      <vt:lpstr>EURYPIDES (OK. 486-406 p.n.e.)</vt:lpstr>
      <vt:lpstr>ARYSTOFANES (445-385 p.n.e.) </vt:lpstr>
      <vt:lpstr>PODSUMOWANIE </vt:lpstr>
      <vt:lpstr>Dziękuje za uwagę </vt:lpstr>
      <vt:lpstr>Źródła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Teatr STAROŻYTNEJ GRECJI</dc:title>
  <dc:creator>akatasz akatasz</dc:creator>
  <cp:lastModifiedBy>akatasz akatasz</cp:lastModifiedBy>
  <cp:revision>13</cp:revision>
  <dcterms:created xsi:type="dcterms:W3CDTF">2021-05-10T18:28:41Z</dcterms:created>
  <dcterms:modified xsi:type="dcterms:W3CDTF">2021-05-12T19:58:21Z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